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D&amp;H NEXT+ · GOBIGAI INITIATIVE · 2026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219170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00584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Literacy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457200" y="210312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Revenue.</a:t>
            </a:r>
            <a:endParaRPr lang="en-US" sz="7200" dirty="0"/>
          </a:p>
        </p:txBody>
      </p:sp>
      <p:sp>
        <p:nvSpPr>
          <p:cNvPr id="8" name="Text 6"/>
          <p:cNvSpPr/>
          <p:nvPr/>
        </p:nvSpPr>
        <p:spPr>
          <a:xfrm>
            <a:off x="457200" y="338328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AI literacy into a repeatable partner revenue motion.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955280" y="8686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TRUSTED BY &amp; BUILT WITH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955280" y="123444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55280" y="1234440"/>
            <a:ext cx="17830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Salesforce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9829800" y="123444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29800" y="1234440"/>
            <a:ext cx="17830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Twilio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955280" y="228600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955280" y="2286000"/>
            <a:ext cx="17830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BEA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829800" y="228600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29800" y="2286000"/>
            <a:ext cx="17830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Amazon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7955280" y="333756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955280" y="3337560"/>
            <a:ext cx="17830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D&amp;H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9829800" y="333756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29800" y="3337560"/>
            <a:ext cx="17830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Logo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9377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credentials &amp; certifications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5303520"/>
            <a:ext cx="1517904" cy="411480"/>
          </a:xfrm>
          <a:prstGeom prst="roundRect">
            <a:avLst>
              <a:gd name="adj" fmla="val 48889"/>
            </a:avLst>
          </a:prstGeom>
          <a:solidFill>
            <a:srgbClr val="FAF6EE"/>
          </a:solidFill>
          <a:ln w="9525">
            <a:solidFill>
              <a:srgbClr val="1F293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5303520"/>
            <a:ext cx="151790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OpenAI Partner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084832" y="5303520"/>
            <a:ext cx="2752344" cy="411480"/>
          </a:xfrm>
          <a:prstGeom prst="roundRect">
            <a:avLst>
              <a:gd name="adj" fmla="val 48889"/>
            </a:avLst>
          </a:prstGeom>
          <a:solidFill>
            <a:srgbClr val="FAF6EE"/>
          </a:solidFill>
          <a:ln w="9525">
            <a:solidFill>
              <a:srgbClr val="1F293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084832" y="5303520"/>
            <a:ext cx="27523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SHRM Recertification Provider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946904" y="5303520"/>
            <a:ext cx="2176272" cy="411480"/>
          </a:xfrm>
          <a:prstGeom prst="roundRect">
            <a:avLst>
              <a:gd name="adj" fmla="val 48889"/>
            </a:avLst>
          </a:prstGeom>
          <a:solidFill>
            <a:srgbClr val="FAF6EE"/>
          </a:solidFill>
          <a:ln w="9525">
            <a:solidFill>
              <a:srgbClr val="1F293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46904" y="5303520"/>
            <a:ext cx="21762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Veteran-Owned Business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7232904" y="5303520"/>
            <a:ext cx="2258568" cy="411480"/>
          </a:xfrm>
          <a:prstGeom prst="roundRect">
            <a:avLst>
              <a:gd name="adj" fmla="val 48889"/>
            </a:avLst>
          </a:prstGeom>
          <a:solidFill>
            <a:srgbClr val="FAF6EE"/>
          </a:solidFill>
          <a:ln w="9525">
            <a:solidFill>
              <a:srgbClr val="1F293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232904" y="5303520"/>
            <a:ext cx="22585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HECC Certified · Oregon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601200" y="5303520"/>
            <a:ext cx="2093976" cy="411480"/>
          </a:xfrm>
          <a:prstGeom prst="roundRect">
            <a:avLst>
              <a:gd name="adj" fmla="val 48889"/>
            </a:avLst>
          </a:prstGeom>
          <a:solidFill>
            <a:srgbClr val="FAF6EE"/>
          </a:solidFill>
          <a:ln w="9525">
            <a:solidFill>
              <a:srgbClr val="1F293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601200" y="5303520"/>
            <a:ext cx="209397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 Certified · Texas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 NOW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TO ACTION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114300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AF6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Apply to be a </a:t>
            </a:r>
            <a:pPr algn="ctr" indent="0" marL="0">
              <a:buNone/>
            </a:pPr>
            <a:r>
              <a:rPr lang="en-US" sz="4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priority partner.</a:t>
            </a:r>
            <a:endParaRPr lang="en-US" sz="4200" dirty="0"/>
          </a:p>
        </p:txBody>
      </p:sp>
      <p:sp>
        <p:nvSpPr>
          <p:cNvPr id="8" name="Shape 6"/>
          <p:cNvSpPr/>
          <p:nvPr/>
        </p:nvSpPr>
        <p:spPr>
          <a:xfrm>
            <a:off x="457200" y="2377440"/>
            <a:ext cx="4389120" cy="1874520"/>
          </a:xfrm>
          <a:prstGeom prst="roundRect">
            <a:avLst>
              <a:gd name="adj" fmla="val 487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46888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685800" y="31089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6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Existing training provider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85800" y="356616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already deliver education, enablement, or services to your install base.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0" y="2377440"/>
            <a:ext cx="4389120" cy="1874520"/>
          </a:xfrm>
          <a:prstGeom prst="roundRect">
            <a:avLst>
              <a:gd name="adj" fmla="val 487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543800" y="246888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7543800" y="31089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6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Demand in current install base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543800" y="356616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are asking you AI questions you don't yet have a packaged answer to.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4434840"/>
            <a:ext cx="4389120" cy="1874520"/>
          </a:xfrm>
          <a:prstGeom prst="roundRect">
            <a:avLst>
              <a:gd name="adj" fmla="val 487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452628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685800" y="51663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6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Ability to start immediately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85800" y="562356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 up a cohort, certify trainers, and run a first workshop this quarter.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0" y="4434840"/>
            <a:ext cx="4389120" cy="1874520"/>
          </a:xfrm>
          <a:prstGeom prst="roundRect">
            <a:avLst>
              <a:gd name="adj" fmla="val 487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543800" y="452628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7543800" y="51663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F6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Desire to grow new revenue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543800" y="562356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add a recurring services line, not chase one-off projects.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5184648" y="2834640"/>
            <a:ext cx="18288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321808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63124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604441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745757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887073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028390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169706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11023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452339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593655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734972" y="2971800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321808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463124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604441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028390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311023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452339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593655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734972" y="3113116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321808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463124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604441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887073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311023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452339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593655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734972" y="3254433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5321808" y="3395749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5463124" y="3395749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887073" y="3395749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169706" y="3395749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593655" y="3395749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734972" y="3395749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5321808" y="353706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463124" y="353706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745757" y="353706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6169706" y="353706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6452339" y="353706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734972" y="353706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321808" y="3678382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5745757" y="3678382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028390" y="3678382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6452339" y="3678382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6734972" y="3678382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321808" y="3819698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604441" y="3819698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028390" y="3819698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311023" y="3819698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6734972" y="3819698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5321808" y="396101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604441" y="396101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5887073" y="396101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6311023" y="396101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6593655" y="396101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6734972" y="3961015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5321808" y="4102331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463124" y="4102331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5604441" y="4102331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5887073" y="4102331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6169706" y="4102331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593655" y="4102331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6734972" y="4102331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5321808" y="4243647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5463124" y="4243647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5604441" y="4243647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5745757" y="4243647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6169706" y="4243647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6452339" y="4243647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6734972" y="4243647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5321808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5463124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5604441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5745757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5887073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6028390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6169706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6311023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6452339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6593655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6734972" y="4384964"/>
            <a:ext cx="141316" cy="141316"/>
          </a:xfrm>
          <a:prstGeom prst="rect">
            <a:avLst/>
          </a:prstGeom>
          <a:solidFill>
            <a:srgbClr val="0F172A"/>
          </a:solidFill>
          <a:ln w="12700">
            <a:solidFill>
              <a:srgbClr val="0F172A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4727448" y="4754880"/>
            <a:ext cx="2743200" cy="411480"/>
          </a:xfrm>
          <a:prstGeom prst="roundRect">
            <a:avLst>
              <a:gd name="adj" fmla="val 48889"/>
            </a:avLst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727448" y="475488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Scan to apply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SHIFT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2438339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platform shift created new revenue streams.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is the next one — and your customers are already buying.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11064240" cy="0"/>
          </a:xfrm>
          <a:prstGeom prst="line">
            <a:avLst/>
          </a:prstGeom>
          <a:noFill/>
          <a:ln w="12700">
            <a:solidFill>
              <a:srgbClr val="47556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02920" y="2606040"/>
            <a:ext cx="274320" cy="274320"/>
          </a:xfrm>
          <a:prstGeom prst="ellipse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30175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1990s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383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PC Revolution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57200" y="3931920"/>
            <a:ext cx="26517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Birth of VARs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Integrated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Delivered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337560" y="2606040"/>
            <a:ext cx="274320" cy="274320"/>
          </a:xfrm>
          <a:prstGeom prst="ellipse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91840" y="30175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2000s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291840" y="3383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Cloud Revolution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291840" y="3931920"/>
            <a:ext cx="26517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On-demand systems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Democratized access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Opened new channels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Success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172200" y="2606040"/>
            <a:ext cx="274320" cy="274320"/>
          </a:xfrm>
          <a:prstGeom prst="ellipse">
            <a:avLst/>
          </a:prstGeom>
          <a:solidFill>
            <a:srgbClr val="475569"/>
          </a:solidFill>
          <a:ln w="12700">
            <a:solidFill>
              <a:srgbClr val="47556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26480" y="30175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2010s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126480" y="3383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Cybersecurity Era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126480" y="3931920"/>
            <a:ext cx="26517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Forged MSPs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Repeatable revenue streams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intimacy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9006840" y="2606040"/>
            <a:ext cx="274320" cy="274320"/>
          </a:xfrm>
          <a:prstGeom prst="ellipse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61120" y="30175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2020s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961120" y="3383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Managed Intelligence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8961120" y="3931920"/>
            <a:ext cx="26517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Augment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</a:t>
            </a:r>
            <a:endParaRPr lang="en-US" sz="14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Outcome-centric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3657509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revenue ladder for partners.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150876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training, expand into engagement, workflow design, automation rollouts, and managed adoption. Each rung is a new recurring SKU.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2286000"/>
            <a:ext cx="214884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377440"/>
            <a:ext cx="21488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" y="246888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594360" y="3291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Get Trained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94360" y="3840480"/>
            <a:ext cx="1920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training, team training, readiness — host workshops with your customers.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0" y="2286000"/>
            <a:ext cx="214884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0" y="2377440"/>
            <a:ext cx="21488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880360" y="246888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2880360" y="3291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Engage Customer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2880360" y="3840480"/>
            <a:ext cx="1920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Workshops &amp; AI readiness assessments — where are they, where do they need to go?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029200" y="2286000"/>
            <a:ext cx="214884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029200" y="2377440"/>
            <a:ext cx="21488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66360" y="246888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4000" dirty="0"/>
          </a:p>
        </p:txBody>
      </p:sp>
      <p:sp>
        <p:nvSpPr>
          <p:cNvPr id="21" name="Text 19"/>
          <p:cNvSpPr/>
          <p:nvPr/>
        </p:nvSpPr>
        <p:spPr>
          <a:xfrm>
            <a:off x="5166360" y="3291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Workflow Design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166360" y="3840480"/>
            <a:ext cx="1920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the first departments to tackle and map use cases.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7315200" y="2286000"/>
            <a:ext cx="214884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315200" y="2377440"/>
            <a:ext cx="21488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52360" y="246888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4000" dirty="0"/>
          </a:p>
        </p:txBody>
      </p:sp>
      <p:sp>
        <p:nvSpPr>
          <p:cNvPr id="26" name="Text 24"/>
          <p:cNvSpPr/>
          <p:nvPr/>
        </p:nvSpPr>
        <p:spPr>
          <a:xfrm>
            <a:off x="7452360" y="3291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Automation Rollouts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452360" y="3840480"/>
            <a:ext cx="1920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rollouts: agents, copilots, and digital employees.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9601200" y="2286000"/>
            <a:ext cx="214884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601200" y="2377440"/>
            <a:ext cx="21488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738360" y="2468880"/>
            <a:ext cx="1920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4000" dirty="0"/>
          </a:p>
        </p:txBody>
      </p:sp>
      <p:sp>
        <p:nvSpPr>
          <p:cNvPr id="31" name="Text 29"/>
          <p:cNvSpPr/>
          <p:nvPr/>
        </p:nvSpPr>
        <p:spPr>
          <a:xfrm>
            <a:off x="9738360" y="3291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Managed Adoption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9738360" y="3840480"/>
            <a:ext cx="1920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Governance, optimization, and lifecycle support.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57200" y="594360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lines you can package, price, and co-brand with LearnAIR™.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TEAMMATES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4876678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department gets an AI teammate.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1463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roles first, AI support second. Each function is a place LearnAIR™ has already built — and your customer needs a partner.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10312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19456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94360" y="26517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 &amp; policy guide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94360" y="30632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Built a SHRM-aligned onboarding assistant from the handbook.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91840" y="210312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29000" y="219456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429000" y="26517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SOP-aware ops assistant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429000" y="30632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Trained Les Schwab ops leaders to redesign daily prioritization with Gemini.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126480" y="210312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63640" y="219456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Sales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263640" y="26517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 &amp; QBR copilot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263640" y="30632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Coached sales teams to build CRM-grounded account briefings and QBR drafts.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961120" y="210312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098280" y="219456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Marketing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098280" y="265176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 &amp; content copilot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098280" y="30632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Stood up a brand-voice assistant for OMEP to produce manufacturing pages.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57200" y="420624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4360" y="42976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Service / Support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94360" y="47548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 &amp; knowledge agent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94360" y="516636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Scoped a guest-service agent for Bennington Properties on CRM + reservations.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3291840" y="420624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429000" y="42976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Finance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3429000" y="47548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 &amp; analysis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429000" y="516636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Taught finance leaders to use AI for variance summaries and board narratives.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126480" y="420624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63640" y="42976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Compliance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6263640" y="47548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retrieval &amp; audit prep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263640" y="516636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Designed a HIPAA-aware policy lookup for healthcare cohort training.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8961120" y="4206240"/>
            <a:ext cx="2697480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098280" y="42976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Leadership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9098280" y="47548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thought partner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9098280" y="516636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 use case: Ran EVP/VP cohorts on adoption modeling and AI Compass internal resources.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MOST AI FAILS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6095848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AF6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Seven Deadly Sins of AI.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141732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Inner: the sin · Outer: how LearnAIR™ resolves it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175504" y="2926080"/>
            <a:ext cx="1828800" cy="1828800"/>
          </a:xfrm>
          <a:prstGeom prst="ellipse">
            <a:avLst/>
          </a:prstGeom>
          <a:solidFill>
            <a:srgbClr val="E11D7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175504" y="34290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LearnAIR™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175504" y="3886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Managed Intelligence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089904" y="3840480"/>
            <a:ext cx="0" cy="-2377440"/>
          </a:xfrm>
          <a:prstGeom prst="line">
            <a:avLst/>
          </a:prstGeom>
          <a:noFill/>
          <a:ln w="12700">
            <a:solidFill>
              <a:srgbClr val="E11D74">
                <a:alpha val="5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861304" y="123444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11D7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861304" y="1234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409944" y="100584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63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01384" y="1078992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Generic prompts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01384" y="150876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Role-specific configuration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089904" y="3840480"/>
            <a:ext cx="1858757" cy="-1482310"/>
          </a:xfrm>
          <a:prstGeom prst="line">
            <a:avLst/>
          </a:prstGeom>
          <a:noFill/>
          <a:ln w="12700">
            <a:solidFill>
              <a:srgbClr val="E11D74">
                <a:alpha val="5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720061" y="212957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11D7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20061" y="212957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268701" y="190097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63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60141" y="1974122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governance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360141" y="240389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Policy + guardrails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089904" y="3840480"/>
            <a:ext cx="2317833" cy="529030"/>
          </a:xfrm>
          <a:prstGeom prst="line">
            <a:avLst/>
          </a:prstGeom>
          <a:noFill/>
          <a:ln w="12700">
            <a:solidFill>
              <a:srgbClr val="E11D74">
                <a:alpha val="5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179137" y="414091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11D7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179137" y="414091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727777" y="391231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63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819217" y="3985462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role clarity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819217" y="441523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Function-aligned use cases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089904" y="3840480"/>
            <a:ext cx="1031533" cy="2141999"/>
          </a:xfrm>
          <a:prstGeom prst="line">
            <a:avLst/>
          </a:prstGeom>
          <a:noFill/>
          <a:ln w="12700">
            <a:solidFill>
              <a:srgbClr val="E11D74">
                <a:alpha val="5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92837" y="5753879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11D7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92837" y="5753879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7441477" y="5525279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63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532917" y="5598431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workflow ownership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532917" y="6028199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Partner-managed lifecycle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089904" y="3840480"/>
            <a:ext cx="-1031533" cy="2141999"/>
          </a:xfrm>
          <a:prstGeom prst="line">
            <a:avLst/>
          </a:prstGeom>
          <a:noFill/>
          <a:ln w="12700">
            <a:solidFill>
              <a:srgbClr val="E11D74">
                <a:alpha val="5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829771" y="5753879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11D7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29771" y="5753879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2360891" y="5525279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63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452331" y="5598431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business context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2452331" y="6028199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Grounded in customer knowledge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6089904" y="3840480"/>
            <a:ext cx="-2317833" cy="529030"/>
          </a:xfrm>
          <a:prstGeom prst="line">
            <a:avLst/>
          </a:prstGeom>
          <a:noFill/>
          <a:ln w="12700">
            <a:solidFill>
              <a:srgbClr val="E11D74">
                <a:alpha val="50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543471" y="414091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11D74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543471" y="414091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1074591" y="391231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63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166031" y="3985462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adoption rhythm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1166031" y="441523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Cohort enablement &amp; coaching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089904" y="3840480"/>
            <a:ext cx="-1858757" cy="-1482310"/>
          </a:xfrm>
          <a:prstGeom prst="line">
            <a:avLst/>
          </a:prstGeom>
          <a:noFill/>
          <a:ln w="12700">
            <a:solidFill>
              <a:srgbClr val="E11D74">
                <a:alpha val="50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002547" y="2129570"/>
            <a:ext cx="457200" cy="4572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11D74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002547" y="212957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1533667" y="190097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635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1625107" y="1974122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trained champions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1625107" y="240389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DD3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Train-the-trainer pathway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LEARNAIR™ OPERATING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7315017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Seven steps to operationalize AI.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1463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outcomes, not architecture — grounded in the customer's docs, policies, tickets, SOPs, CRM, and operational expertise.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194560"/>
            <a:ext cx="1600200" cy="91440"/>
          </a:xfrm>
          <a:prstGeom prst="rect">
            <a:avLst/>
          </a:prstGeom>
          <a:solidFill>
            <a:srgbClr val="7DD3FC"/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286000"/>
            <a:ext cx="1600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" y="242316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594360" y="3246120"/>
            <a:ext cx="132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Discover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94360" y="3749040"/>
            <a:ext cx="1325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high-value use cases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112264" y="2194560"/>
            <a:ext cx="160020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112264" y="2286000"/>
            <a:ext cx="1600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49424" y="242316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2249424" y="3246120"/>
            <a:ext cx="132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2249424" y="3749040"/>
            <a:ext cx="1325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scope, owners, and success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767328" y="2194560"/>
            <a:ext cx="1600200" cy="91440"/>
          </a:xfrm>
          <a:prstGeom prst="rect">
            <a:avLst/>
          </a:prstGeom>
          <a:solidFill>
            <a:srgbClr val="7DD3FC"/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767328" y="2286000"/>
            <a:ext cx="1600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904488" y="242316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200" dirty="0"/>
          </a:p>
        </p:txBody>
      </p:sp>
      <p:sp>
        <p:nvSpPr>
          <p:cNvPr id="21" name="Text 19"/>
          <p:cNvSpPr/>
          <p:nvPr/>
        </p:nvSpPr>
        <p:spPr>
          <a:xfrm>
            <a:off x="3904488" y="3246120"/>
            <a:ext cx="132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Configure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3904488" y="3749040"/>
            <a:ext cx="1325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 role behavior &amp; guardrails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22392" y="2194560"/>
            <a:ext cx="160020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22392" y="2286000"/>
            <a:ext cx="1600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559552" y="242316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200" dirty="0"/>
          </a:p>
        </p:txBody>
      </p:sp>
      <p:sp>
        <p:nvSpPr>
          <p:cNvPr id="26" name="Text 24"/>
          <p:cNvSpPr/>
          <p:nvPr/>
        </p:nvSpPr>
        <p:spPr>
          <a:xfrm>
            <a:off x="5559552" y="3246120"/>
            <a:ext cx="132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559552" y="3749040"/>
            <a:ext cx="1325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 the humans who use it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7077456" y="2194560"/>
            <a:ext cx="1600200" cy="91440"/>
          </a:xfrm>
          <a:prstGeom prst="rect">
            <a:avLst/>
          </a:prstGeom>
          <a:solidFill>
            <a:srgbClr val="7DD3FC"/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077456" y="2286000"/>
            <a:ext cx="1600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214616" y="242316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3200" dirty="0"/>
          </a:p>
        </p:txBody>
      </p:sp>
      <p:sp>
        <p:nvSpPr>
          <p:cNvPr id="31" name="Text 29"/>
          <p:cNvSpPr/>
          <p:nvPr/>
        </p:nvSpPr>
        <p:spPr>
          <a:xfrm>
            <a:off x="7214616" y="3246120"/>
            <a:ext cx="132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Launch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7214616" y="3749040"/>
            <a:ext cx="1325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 out governed workflows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8732520" y="2194560"/>
            <a:ext cx="1600200" cy="9144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732520" y="2286000"/>
            <a:ext cx="1600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869680" y="242316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3200" dirty="0"/>
          </a:p>
        </p:txBody>
      </p:sp>
      <p:sp>
        <p:nvSpPr>
          <p:cNvPr id="36" name="Text 34"/>
          <p:cNvSpPr/>
          <p:nvPr/>
        </p:nvSpPr>
        <p:spPr>
          <a:xfrm>
            <a:off x="8869680" y="3246120"/>
            <a:ext cx="132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Measure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8869680" y="3749040"/>
            <a:ext cx="1325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adoption &amp; outcomes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10387584" y="2194560"/>
            <a:ext cx="1600200" cy="91440"/>
          </a:xfrm>
          <a:prstGeom prst="rect">
            <a:avLst/>
          </a:prstGeom>
          <a:solidFill>
            <a:srgbClr val="7DD3FC"/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387584" y="2286000"/>
            <a:ext cx="1600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524744" y="2423160"/>
            <a:ext cx="1325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3200" dirty="0"/>
          </a:p>
        </p:txBody>
      </p:sp>
      <p:sp>
        <p:nvSpPr>
          <p:cNvPr id="41" name="Text 39"/>
          <p:cNvSpPr/>
          <p:nvPr/>
        </p:nvSpPr>
        <p:spPr>
          <a:xfrm>
            <a:off x="10524744" y="3246120"/>
            <a:ext cx="1325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Repeat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10524744" y="3749040"/>
            <a:ext cx="1325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Compound the motion across teams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STORIES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8534187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Success Stories.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1463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in production with real teams — across enterprise, public sector, and mid-market.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057400"/>
            <a:ext cx="3657600" cy="4114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224028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F3F4F6"/>
          </a:solidFill>
          <a:ln w="12700">
            <a:solidFill>
              <a:srgbClr val="D1D5DB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640080" y="224028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Schwab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731520" y="310896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· HR-LED ADOPTION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31520" y="3429000"/>
            <a:ext cx="31089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 at a SHRM webinar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Trained 9 HR leaders in ChatGPT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CFO and CIO became sponsors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Gemini training rolled out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EVP / VP &amp; regional managers trained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Compass internal resources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 $100k/yr AI literacy customer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297680" y="2057400"/>
            <a:ext cx="3657600" cy="4114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224028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F3F4F6"/>
          </a:solidFill>
          <a:ln w="12700">
            <a:solidFill>
              <a:srgbClr val="D1D5DB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4480560" y="224028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OMEP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572000" y="310896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SECTOR · TRAIN-THE-TRAINER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0" y="3429000"/>
            <a:ext cx="31089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Serves 4,400 manufacturers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Needed an AI education platform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Delivered executive AI training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Rolled out a train-the-trainer program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Launched Everboarding Hub for their clients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138160" y="2057400"/>
            <a:ext cx="3657600" cy="411480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21040" y="2240280"/>
            <a:ext cx="3291840" cy="777240"/>
          </a:xfrm>
          <a:prstGeom prst="roundRect">
            <a:avLst>
              <a:gd name="adj" fmla="val 9412"/>
            </a:avLst>
          </a:prstGeom>
          <a:solidFill>
            <a:srgbClr val="F3F4F6"/>
          </a:solidFill>
          <a:ln w="12700">
            <a:solidFill>
              <a:srgbClr val="D1D5DB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8321040" y="2240280"/>
            <a:ext cx="3291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Bennington Properties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412480" y="310896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HOSPITALITY · AGENT BUILD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412480" y="3429000"/>
            <a:ext cx="31089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Manages 60+ properties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Basic-to-advanced standardized training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service team implemented AI agents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Back-office consolidation of systems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IS MASSIVE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9753356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73% of SMBs expect their IT partner to guide their AI strategy.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57200" y="1828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 the trusted advisor delivering 8 new service lines.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57200" y="256032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5603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Strategy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291840" y="256032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0" y="25603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Deployment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126480" y="256032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0" y="25603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Governance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961120" y="256032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0" y="256032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Optimization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457200" y="384048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8404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Training &amp; Enablement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3291840" y="384048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74720" y="38404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Lifecycle Management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126480" y="384048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09360" y="38404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 Support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8961120" y="3840480"/>
            <a:ext cx="26974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0" y="3840480"/>
            <a:ext cx="2377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11D7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Adoption Coaching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457200" y="5394960"/>
            <a:ext cx="5029200" cy="777240"/>
          </a:xfrm>
          <a:prstGeom prst="roundRect">
            <a:avLst>
              <a:gd name="adj" fmla="val 11765"/>
            </a:avLst>
          </a:prstGeom>
          <a:solidFill>
            <a:srgbClr val="7DD3FC">
              <a:alpha val="50000"/>
            </a:srgbClr>
          </a:solidFill>
          <a:ln w="12700">
            <a:solidFill>
              <a:srgbClr val="7DD3F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5394960"/>
            <a:ext cx="5029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73% of SMBs expect AI guidance from their IT partner.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11D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ENABLEMENT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× D&amp;H Next+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10332720" y="64465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10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6812280"/>
            <a:ext cx="10972526" cy="45720"/>
          </a:xfrm>
          <a:prstGeom prst="rect">
            <a:avLst/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7772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AF6E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One-stop shop.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146304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LearnAIR™ provides the curriculum, the kits, and the train-the-trainer path. D&amp;H + Microsoft provide the support muscle behind the partner.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2860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4231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Certification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0080" y="29260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Trainer &amp; solution-architect tracks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91840" y="22860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74720" y="24231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Vertical Playbooks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474720" y="29260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Industry-aligned engagement plans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26480" y="22860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09360" y="24231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Use-Case Library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309360" y="29260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Prebuilt starter assistants &amp; agents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961120" y="22860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0" y="24231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Demo Kits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144000" y="29260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Ready-to-show customer demos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57200" y="41148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42519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Workshop-in-a-Box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40080" y="47548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customer readiness day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291840" y="41148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74720" y="42519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Sales Enablement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3474720" y="47548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Pitch decks, ROI tools, scripts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26480" y="41148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09360" y="42519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Train-the-Trainer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6309360" y="47548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Productize your own delivery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8961120" y="4114800"/>
            <a:ext cx="2697480" cy="1691640"/>
          </a:xfrm>
          <a:prstGeom prst="roundRect">
            <a:avLst>
              <a:gd name="adj" fmla="val 540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144000" y="42519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D3F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Onboarding Support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9144000" y="475488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AF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D&amp;H + Microsoft escalation path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11018520" y="5394960"/>
            <a:ext cx="548640" cy="292608"/>
          </a:xfrm>
          <a:prstGeom prst="roundRect">
            <a:avLst>
              <a:gd name="adj" fmla="val 50000"/>
            </a:avLst>
          </a:prstGeom>
          <a:solidFill>
            <a:srgbClr val="E11D74"/>
          </a:solidFill>
          <a:ln w="12700">
            <a:solidFill>
              <a:srgbClr val="E11D7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018520" y="5394960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WIP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LearnAIR × D&amp;H — From Literacy to Revenue</dc:title>
  <dc:subject>PptxGenJS Presentation</dc:subject>
  <dc:creator>PptxGenJS</dc:creator>
  <cp:lastModifiedBy>PptxGenJS</cp:lastModifiedBy>
  <cp:revision>1</cp:revision>
  <dcterms:created xsi:type="dcterms:W3CDTF">2026-06-02T01:41:29Z</dcterms:created>
  <dcterms:modified xsi:type="dcterms:W3CDTF">2026-06-02T01:41:29Z</dcterms:modified>
</cp:coreProperties>
</file>